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IBM Plex Sans"/>
      <p:regular r:id="rId21"/>
      <p:bold r:id="rId22"/>
      <p:italic r:id="rId23"/>
      <p:boldItalic r:id="rId24"/>
    </p:embeddedFont>
    <p:embeddedFont>
      <p:font typeface="Sora SemiBold"/>
      <p:regular r:id="rId25"/>
      <p:bold r:id="rId26"/>
    </p:embeddedFont>
    <p:embeddedFont>
      <p:font typeface="IBM Plex Sans Medium"/>
      <p:regular r:id="rId27"/>
      <p:bold r:id="rId28"/>
      <p:italic r:id="rId29"/>
      <p:boldItalic r:id="rId30"/>
    </p:embeddedFont>
    <p:embeddedFont>
      <p:font typeface="Sora Light"/>
      <p:regular r:id="rId31"/>
      <p:bold r:id="rId32"/>
    </p:embeddedFont>
    <p:embeddedFont>
      <p:font typeface="Sora ExtraLight"/>
      <p:regular r:id="rId33"/>
      <p:bold r:id="rId34"/>
    </p:embeddedFont>
    <p:embeddedFont>
      <p:font typeface="Sora"/>
      <p:regular r:id="rId35"/>
      <p:bold r:id="rId36"/>
    </p:embeddedFont>
    <p:embeddedFont>
      <p:font typeface="Sora Medium"/>
      <p:regular r:id="rId37"/>
      <p:bold r:id="rId38"/>
    </p:embeddedFont>
    <p:embeddedFont>
      <p:font typeface="IBM Plex Sa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bold.fntdata"/><Relationship Id="rId42" Type="http://schemas.openxmlformats.org/officeDocument/2006/relationships/font" Target="fonts/IBMPlexSansSemiBold-boldItalic.fntdata"/><Relationship Id="rId41" Type="http://schemas.openxmlformats.org/officeDocument/2006/relationships/font" Target="fonts/IBMPlexSans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raLight-regular.fntdata"/><Relationship Id="rId30" Type="http://schemas.openxmlformats.org/officeDocument/2006/relationships/font" Target="fonts/IBMPlexSansMedium-boldItalic.fntdata"/><Relationship Id="rId33" Type="http://schemas.openxmlformats.org/officeDocument/2006/relationships/font" Target="fonts/SoraExtraLight-regular.fntdata"/><Relationship Id="rId32" Type="http://schemas.openxmlformats.org/officeDocument/2006/relationships/font" Target="fonts/SoraLight-bold.fntdata"/><Relationship Id="rId35" Type="http://schemas.openxmlformats.org/officeDocument/2006/relationships/font" Target="fonts/Sora-regular.fntdata"/><Relationship Id="rId34" Type="http://schemas.openxmlformats.org/officeDocument/2006/relationships/font" Target="fonts/SoraExtraLight-bold.fntdata"/><Relationship Id="rId37" Type="http://schemas.openxmlformats.org/officeDocument/2006/relationships/font" Target="fonts/SoraMedium-regular.fntdata"/><Relationship Id="rId36" Type="http://schemas.openxmlformats.org/officeDocument/2006/relationships/font" Target="fonts/Sora-bold.fntdata"/><Relationship Id="rId39" Type="http://schemas.openxmlformats.org/officeDocument/2006/relationships/font" Target="fonts/IBMPlexSansSemiBold-regular.fntdata"/><Relationship Id="rId38" Type="http://schemas.openxmlformats.org/officeDocument/2006/relationships/font" Target="fonts/SoraMedium-bold.fntdata"/><Relationship Id="rId20" Type="http://schemas.openxmlformats.org/officeDocument/2006/relationships/slide" Target="slides/slide14.xml"/><Relationship Id="rId22" Type="http://schemas.openxmlformats.org/officeDocument/2006/relationships/font" Target="fonts/IBMPlexSans-bold.fntdata"/><Relationship Id="rId21" Type="http://schemas.openxmlformats.org/officeDocument/2006/relationships/font" Target="fonts/IBMPlexSans-regular.fntdata"/><Relationship Id="rId24" Type="http://schemas.openxmlformats.org/officeDocument/2006/relationships/font" Target="fonts/IBMPlexSans-boldItalic.fntdata"/><Relationship Id="rId23" Type="http://schemas.openxmlformats.org/officeDocument/2006/relationships/font" Target="fonts/IBMPlexSans-italic.fntdata"/><Relationship Id="rId26" Type="http://schemas.openxmlformats.org/officeDocument/2006/relationships/font" Target="fonts/SoraSemiBold-bold.fntdata"/><Relationship Id="rId25" Type="http://schemas.openxmlformats.org/officeDocument/2006/relationships/font" Target="fonts/SoraSemiBold-regular.fntdata"/><Relationship Id="rId28" Type="http://schemas.openxmlformats.org/officeDocument/2006/relationships/font" Target="fonts/IBMPlexSansMedium-bold.fntdata"/><Relationship Id="rId27" Type="http://schemas.openxmlformats.org/officeDocument/2006/relationships/font" Target="fonts/IBMPlexSansMedium-regular.fntdata"/><Relationship Id="rId29" Type="http://schemas.openxmlformats.org/officeDocument/2006/relationships/font" Target="fonts/IBMPlexSansMedium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gif>
</file>

<file path=ppt/media/image11.jpg>
</file>

<file path=ppt/media/image12.gif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3ad97d9b19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3ad97d9b19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3ad97d9b19f_3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3ad97d9b19f_3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3ad97d9b19f_3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3ad97d9b19f_3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g3adcdf457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" name="Google Shape;1013;g3adcdf457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3adcdf4574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3adcdf4574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3ad97d9b19f_3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3ad97d9b19f_3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3ad97d9b19f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3ad97d9b19f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3ad97d9b19f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3ad97d9b19f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3ad97d9b19f_3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3ad97d9b19f_3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ad97d9b19f_3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3ad97d9b19f_3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ad97d9b19f_3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ad97d9b19f_3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3ad97d9b19f_3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3ad97d9b19f_3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3ad97d9b19f_3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3ad97d9b19f_3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3ad97d9b19f_3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3ad97d9b19f_3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60" name="Google Shape;6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62" name="Google Shape;6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" name="Google Shape;6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" name="Google Shape;6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" name="Google Shape;6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8" name="Google Shape;6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69" name="Google Shape;6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3" name="Google Shape;7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4" name="Google Shape;7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8" name="Google Shape;7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79" name="Google Shape;7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" name="Google Shape;8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" name="Google Shape;8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86" name="Google Shape;8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7" name="Google Shape;8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" name="Google Shape;8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0" name="Google Shape;9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2" name="Google Shape;9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3" name="Google Shape;9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" name="Google Shape;9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" name="Google Shape;9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" name="Google Shape;9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" name="Google Shape;9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" name="Google Shape;10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" name="Google Shape;10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" name="Google Shape;10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" name="Google Shape;10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5" name="Google Shape;10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6" name="Google Shape;10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7" name="Google Shape;10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" name="Google Shape;10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9" name="Google Shape;10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10" name="Google Shape;11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1" name="Google Shape;11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3" name="Google Shape;11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4" name="Google Shape;11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18" name="Google Shape;11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22" name="Google Shape;12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3" name="Google Shape;12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8" name="Google Shape;12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1" name="Google Shape;13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4" name="Google Shape;13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7" name="Google Shape;13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9" name="Google Shape;13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0" name="Google Shape;14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3" name="Google Shape;14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4" name="Google Shape;14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5" name="Google Shape;14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46" name="Google Shape;14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47" name="Google Shape;14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9" name="Google Shape;14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57" name="Google Shape;15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3" name="Google Shape;16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4" name="Google Shape;16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9" name="Google Shape;16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0" name="Google Shape;17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5" name="Google Shape;17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6" name="Google Shape;17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81" name="Google Shape;18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83" name="Google Shape;18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88" name="Google Shape;18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89" name="Google Shape;18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3" name="Google Shape;19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94" name="Google Shape;19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8" name="Google Shape;19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03" name="Google Shape;20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04" name="Google Shape;20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05" name="Google Shape;20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06" name="Google Shape;20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07" name="Google Shape;20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09" name="Google Shape;20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3" name="Google Shape;21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4" name="Google Shape;21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5" name="Google Shape;21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6" name="Google Shape;21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17" name="Google Shape;21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25" name="Google Shape;22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226" name="Google Shape;22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3" name="Google Shape;23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6" name="Google Shape;23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39" name="Google Shape;23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240" name="Google Shape;24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241" name="Google Shape;24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242" name="Google Shape;24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47" name="Google Shape;24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53" name="Google Shape;25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54" name="Google Shape;25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6" name="Google Shape;25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2" name="Google Shape;26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64" name="Google Shape;26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68" name="Google Shape;26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69" name="Google Shape;26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9" name="Google Shape;27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80" name="Google Shape;28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84" name="Google Shape;28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6" name="Google Shape;28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9" name="Google Shape;28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0" name="Google Shape;29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91" name="Google Shape;29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94" name="Google Shape;29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01" name="Google Shape;30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02" name="Google Shape;30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03" name="Google Shape;30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23" name="Google Shape;32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324" name="Google Shape;32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25" name="Google Shape;32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326" name="Google Shape;32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8" name="Google Shape;32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0" name="Google Shape;33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2" name="Google Shape;33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5" name="Google Shape;33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337" name="Google Shape;33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338" name="Google Shape;33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7" name="Google Shape;34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48" name="Google Shape;34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52" name="Google Shape;35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53" name="Google Shape;35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4" name="Google Shape;35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6" name="Google Shape;35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7" name="Google Shape;35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0" name="Google Shape;36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2" name="Google Shape;36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6" name="Google Shape;36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7" name="Google Shape;36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8" name="Google Shape;36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9" name="Google Shape;36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0" name="Google Shape;37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1" name="Google Shape;37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2" name="Google Shape;37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3" name="Google Shape;37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5" name="Google Shape;37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6" name="Google Shape;37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7" name="Google Shape;37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8" name="Google Shape;37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9" name="Google Shape;37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80" name="Google Shape;38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1" name="Google Shape;38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2" name="Google Shape;38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3" name="Google Shape;38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84" name="Google Shape;38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7" name="Google Shape;38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9" name="Google Shape;38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1" name="Google Shape;39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3" name="Google Shape;39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4" name="Google Shape;39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5" name="Google Shape;39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6" name="Google Shape;39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7" name="Google Shape;39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09" name="Google Shape;40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0" name="Google Shape;41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1" name="Google Shape;41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12" name="Google Shape;41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13" name="Google Shape;41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18" name="Google Shape;41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3" name="Google Shape;42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28" name="Google Shape;42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9" name="Google Shape;42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0" name="Google Shape;43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4" name="Google Shape;43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5" name="Google Shape;43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7" name="Google Shape;43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8" name="Google Shape;43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9" name="Google Shape;43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0" name="Google Shape;44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1" name="Google Shape;44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0" name="Google Shape;45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3" name="Google Shape;45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4" name="Google Shape;45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5" name="Google Shape;45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6" name="Google Shape;45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7" name="Google Shape;45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8" name="Google Shape;45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9" name="Google Shape;45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60" name="Google Shape;46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63" name="Google Shape;46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64" name="Google Shape;46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65" name="Google Shape;46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7" name="Google Shape;46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3" name="Google Shape;47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4" name="Google Shape;47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75" name="Google Shape;47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6" name="Google Shape;47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79" name="Google Shape;47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80" name="Google Shape;48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85" name="Google Shape;48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0" name="Google Shape;49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91" name="Google Shape;49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95" name="Google Shape;49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6" name="Google Shape;49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7" name="Google Shape;49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8" name="Google Shape;49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9" name="Google Shape;49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0" name="Google Shape;50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01" name="Google Shape;50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04" name="Google Shape;50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05" name="Google Shape;50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0" name="Google Shape;51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11" name="Google Shape;51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5" name="Google Shape;51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16" name="Google Shape;51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20" name="Google Shape;52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1" name="Google Shape;52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3" name="Google Shape;52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524" name="Google Shape;52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28" name="Google Shape;52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29" name="Google Shape;52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0" name="Google Shape;53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8" name="Google Shape;53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541" name="Google Shape;54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542" name="Google Shape;54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543" name="Google Shape;54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55" name="Google Shape;55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0" name="Google Shape;56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1" name="Google Shape;5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3" name="Google Shape;56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4" name="Google Shape;56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5" name="Google Shape;56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66" name="Google Shape;56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67" name="Google Shape;56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68" name="Google Shape;56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9" name="Google Shape;56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0" name="Google Shape;57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1" name="Google Shape;57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2" name="Google Shape;57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4" name="Google Shape;57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5" name="Google Shape;57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7" name="Google Shape;57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0" name="Google Shape;58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1" name="Google Shape;58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6" name="Google Shape;58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7" name="Google Shape;58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2" name="Google Shape;59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93" name="Google Shape;59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4" name="Google Shape;59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5" name="Google Shape;59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6" name="Google Shape;59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7" name="Google Shape;59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8" name="Google Shape;59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9" name="Google Shape;59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0" name="Google Shape;60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1" name="Google Shape;60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2" name="Google Shape;60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3" name="Google Shape;60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4" name="Google Shape;60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5" name="Google Shape;60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6" name="Google Shape;60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7" name="Google Shape;60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8" name="Google Shape;60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9" name="Google Shape;60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2" name="Google Shape;61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4" name="Google Shape;61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6" name="Google Shape;61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8" name="Google Shape;61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19" name="Google Shape;61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0" name="Google Shape;62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2" name="Google Shape;62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3" name="Google Shape;62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4" name="Google Shape;62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5" name="Google Shape;62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6" name="Google Shape;62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7" name="Google Shape;62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8" name="Google Shape;62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1" name="Google Shape;63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2" name="Google Shape;63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4" name="Google Shape;63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37" name="Google Shape;63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640" name="Google Shape;64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4" name="Google Shape;64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45" name="Google Shape;64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6" name="Google Shape;64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8" name="Google Shape;64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49" name="Google Shape;64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52" name="Google Shape;65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53" name="Google Shape;65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4" name="Google Shape;65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55" name="Google Shape;65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56" name="Google Shape;65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7" name="Google Shape;65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8" name="Google Shape;65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9" name="Google Shape;65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0" name="Google Shape;66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1" name="Google Shape;66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2" name="Google Shape;66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3" name="Google Shape;66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4" name="Google Shape;66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5" name="Google Shape;66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6" name="Google Shape;66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7" name="Google Shape;66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70" name="Google Shape;67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71" name="Google Shape;67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72" name="Google Shape;67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3" name="Google Shape;67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74" name="Google Shape;67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75" name="Google Shape;67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6" name="Google Shape;67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7" name="Google Shape;67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78" name="Google Shape;67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79" name="Google Shape;6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80" name="Google Shape;6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81" name="Google Shape;68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82" name="Google Shape;68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83" name="Google Shape;68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84" name="Google Shape;68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7" name="Google Shape;68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9" name="Google Shape;68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91" name="Google Shape;69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92" name="Google Shape;69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93" name="Google Shape;69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94" name="Google Shape;69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95" name="Google Shape;69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96" name="Google Shape;69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97" name="Google Shape;69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98" name="Google Shape;69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99" name="Google Shape;69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0" name="Google Shape;70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1" name="Google Shape;70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02" name="Google Shape;70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03" name="Google Shape;70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4" name="Google Shape;70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05" name="Google Shape;70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06" name="Google Shape;70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7" name="Google Shape;70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09" name="Google Shape;70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4" name="Google Shape;71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6" name="Google Shape;71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7" name="Google Shape;71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0" name="Google Shape;72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1" name="Google Shape;72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2" name="Google Shape;72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723" name="Google Shape;72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24" name="Google Shape;72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25" name="Google Shape;72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7" name="Google Shape;72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8" name="Google Shape;72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2" name="Google Shape;73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33" name="Google Shape;73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6" name="Google Shape;73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2" name="Google Shape;74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3" name="Google Shape;74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4" name="Google Shape;74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5" name="Google Shape;74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6" name="Google Shape;74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7" name="Google Shape;74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8" name="Google Shape;74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8" name="Google Shape;75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9" name="Google Shape;75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0" name="Google Shape;760;p4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61" name="Google Shape;761;p4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62" name="Google Shape;762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63" name="Google Shape;763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64" name="Google Shape;764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6" name="Google Shape;766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67" name="Google Shape;767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0" name="Google Shape;77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1" name="Google Shape;771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72" name="Google Shape;772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4" name="Google Shape;774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5" name="Google Shape;775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76" name="Google Shape;776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80" name="Google Shape;78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81" name="Google Shape;781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2" name="Google Shape;782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3" name="Google Shape;783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4" name="Google Shape;784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5" name="Google Shape;785;p41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9" name="Google Shape;789;p41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0" name="Google Shape;790;p41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1" name="Google Shape;791;p41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2" name="Google Shape;792;p41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3" name="Google Shape;793;p41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4" name="Google Shape;794;p4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97" name="Google Shape;797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98" name="Google Shape;798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99" name="Google Shape;799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0" name="Google Shape;80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1" name="Google Shape;801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3" name="Google Shape;803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4" name="Google Shape;804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5" name="Google Shape;805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6" name="Google Shape;80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7" name="Google Shape;80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8" name="Google Shape;80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9" name="Google Shape;80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0" name="Google Shape;810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11" name="Google Shape;811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2" name="Google Shape;812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3" name="Google Shape;813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4" name="Google Shape;814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5" name="Google Shape;815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16" name="Google Shape;81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7" name="Google Shape;81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9" name="Google Shape;81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20" name="Google Shape;820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1" name="Google Shape;821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2" name="Google Shape;822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3" name="Google Shape;823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4" name="Google Shape;824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5" name="Google Shape;825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6" name="Google Shape;826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7" name="Google Shape;827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8" name="Google Shape;828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9" name="Google Shape;829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0" name="Google Shape;830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1" name="Google Shape;831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4" name="Google Shape;834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9" name="Google Shape;83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2" name="Google Shape;84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8" name="Google Shape;848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3" name="Google Shape;853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4" name="Google Shape;854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0" name="Google Shape;860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1" name="Google Shape;861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2" name="Google Shape;862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4" name="Google Shape;864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5" name="Google Shape;865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9" name="Google Shape;869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2" name="Google Shape;872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3" name="Google Shape;873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4" name="Google Shape;874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5" name="Google Shape;875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8" name="Google Shape;878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9" name="Google Shape;879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0" name="Google Shape;880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2" name="Google Shape;882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3" name="Google Shape;883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6" name="Google Shape;886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7" name="Google Shape;887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8" name="Google Shape;888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9" name="Google Shape;889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0" name="Google Shape;890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1" name="Google Shape;891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3" name="Google Shape;893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6" name="Google Shape;896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9" name="Google Shape;899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0" name="Google Shape;900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1" name="Google Shape;901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2" name="Google Shape;90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3" name="Google Shape;903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4" name="Google Shape;904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7" name="Google Shape;907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9" name="Google Shape;909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0" name="Google Shape;910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11" name="Google Shape;911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2" name="Google Shape;91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3" name="Google Shape;913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5" name="Google Shape;915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0" name="Google Shape;920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3" name="Google Shape;923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4" name="Google Shape;924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5" name="Google Shape;925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6" name="Google Shape;926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7" name="Google Shape;927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8" name="Google Shape;928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63"/>
          <p:cNvSpPr txBox="1"/>
          <p:nvPr>
            <p:ph type="title"/>
          </p:nvPr>
        </p:nvSpPr>
        <p:spPr>
          <a:xfrm>
            <a:off x="0" y="1295000"/>
            <a:ext cx="5876700" cy="204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HOSPITAL OPERATIONAL REVIEW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34" name="Google Shape;934;p63"/>
          <p:cNvSpPr txBox="1"/>
          <p:nvPr>
            <p:ph idx="1" type="subTitle"/>
          </p:nvPr>
        </p:nvSpPr>
        <p:spPr>
          <a:xfrm>
            <a:off x="130200" y="3556675"/>
            <a:ext cx="4922100" cy="13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Sora"/>
                <a:ea typeface="Sora"/>
                <a:cs typeface="Sora"/>
                <a:sym typeface="Sora"/>
              </a:rPr>
              <a:t>Optimizing City General Hospital Control</a:t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Sora"/>
                <a:ea typeface="Sora"/>
                <a:cs typeface="Sora"/>
                <a:sym typeface="Sora"/>
              </a:rPr>
              <a:t>Mayowa Adeboye</a:t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Sora"/>
                <a:ea typeface="Sora"/>
                <a:cs typeface="Sora"/>
                <a:sym typeface="Sora"/>
              </a:rPr>
              <a:t>Data Analyst</a:t>
            </a:r>
            <a:endParaRPr sz="1400"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35" name="Google Shape;935;p63" title="My Picture 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4575" y="3343550"/>
            <a:ext cx="2068308" cy="178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72"/>
          <p:cNvSpPr txBox="1"/>
          <p:nvPr>
            <p:ph idx="20" type="title"/>
          </p:nvPr>
        </p:nvSpPr>
        <p:spPr>
          <a:xfrm>
            <a:off x="38100" y="319650"/>
            <a:ext cx="5132700" cy="554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rPr>
              <a:t>Summary of Findings</a:t>
            </a:r>
            <a:endParaRPr sz="2400">
              <a:solidFill>
                <a:schemeClr val="dk2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sp>
        <p:nvSpPr>
          <p:cNvPr id="1001" name="Google Shape;1001;p72"/>
          <p:cNvSpPr txBox="1"/>
          <p:nvPr/>
        </p:nvSpPr>
        <p:spPr>
          <a:xfrm>
            <a:off x="127675" y="1003175"/>
            <a:ext cx="6365400" cy="37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Resource Shift is Critical: Reallocate capacity to Senior-focused beds as they are the primary demographic.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Quality Failure is Localized: Houston Methodist Hospital and Johns Hopkins Hospital are the top sources of the 35% Inconclusive Test Rate.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Workload is Uneven: The busiest doctor handles approximately 20 times the average workload, requiring immediate shift balancing.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Financial Audit Required: The insurance provider Aetna requires an audit due to the lowest average billing amount.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Businessman hands holding hand and commercial business charts (Provided by Getty Images)" id="1002" name="Google Shape;100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3075" y="145925"/>
            <a:ext cx="2422323" cy="204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73"/>
          <p:cNvSpPr txBox="1"/>
          <p:nvPr>
            <p:ph idx="16" type="title"/>
          </p:nvPr>
        </p:nvSpPr>
        <p:spPr>
          <a:xfrm>
            <a:off x="228600" y="502775"/>
            <a:ext cx="70428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ra"/>
                <a:ea typeface="Sora"/>
                <a:cs typeface="Sora"/>
                <a:sym typeface="Sora"/>
              </a:rPr>
              <a:t>Recommendations</a:t>
            </a:r>
            <a:endParaRPr sz="240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08" name="Google Shape;1008;p73"/>
          <p:cNvSpPr/>
          <p:nvPr/>
        </p:nvSpPr>
        <p:spPr>
          <a:xfrm flipH="1" rot="10800000">
            <a:off x="3820750" y="1627625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09" name="Google Shape;1009;p73"/>
          <p:cNvSpPr txBox="1"/>
          <p:nvPr/>
        </p:nvSpPr>
        <p:spPr>
          <a:xfrm>
            <a:off x="228600" y="1801500"/>
            <a:ext cx="8143200" cy="25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ACTION 1: Resource Reallocation. Formalize the capacity shift to Senior-focused beds and equipment immediately to align with the dominant patient group.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ACTION 2: Quality Control Intervention. Dispatch an engineering team to Houston Methodist Hospital and Johns Hopkins Hospital within 48 hours to address machine failure, correcting the $35\%$ inconclusive rate.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Pregnant woman at the gynecologist's appointment. Consultation and recommendations of a physician (Provided by Getty Images)" id="1010" name="Google Shape;101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6725" y="94750"/>
            <a:ext cx="2095775" cy="13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74"/>
          <p:cNvSpPr txBox="1"/>
          <p:nvPr>
            <p:ph idx="16" type="title"/>
          </p:nvPr>
        </p:nvSpPr>
        <p:spPr>
          <a:xfrm>
            <a:off x="228600" y="502775"/>
            <a:ext cx="70428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ra"/>
                <a:ea typeface="Sora"/>
                <a:cs typeface="Sora"/>
                <a:sym typeface="Sora"/>
              </a:rPr>
              <a:t>Recommendations</a:t>
            </a:r>
            <a:endParaRPr sz="240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16" name="Google Shape;1016;p74"/>
          <p:cNvSpPr/>
          <p:nvPr/>
        </p:nvSpPr>
        <p:spPr>
          <a:xfrm flipH="1" rot="10800000">
            <a:off x="3820750" y="1627625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17" name="Google Shape;1017;p74"/>
          <p:cNvSpPr txBox="1"/>
          <p:nvPr/>
        </p:nvSpPr>
        <p:spPr>
          <a:xfrm>
            <a:off x="228600" y="2061050"/>
            <a:ext cx="7869600" cy="23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ACTION 3: Scheduling Optimization. Mandate a review of the physician scheduling model, prioritizing higher staffing on Tuesdays to prevent ER congestion.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ACTION 4: Financial Audit. Initiate a contract and billing review specifically targeting the insurance provider Aetna.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Pregnant woman at the gynecologist's appointment. Consultation and recommendations of a physician (Provided by Getty Images)" id="1018" name="Google Shape;101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6725" y="94750"/>
            <a:ext cx="2095775" cy="13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75"/>
          <p:cNvSpPr txBox="1"/>
          <p:nvPr>
            <p:ph idx="16" type="title"/>
          </p:nvPr>
        </p:nvSpPr>
        <p:spPr>
          <a:xfrm>
            <a:off x="228600" y="502775"/>
            <a:ext cx="70428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ra"/>
                <a:ea typeface="Sora"/>
                <a:cs typeface="Sora"/>
                <a:sym typeface="Sora"/>
              </a:rPr>
              <a:t>Short Briefing</a:t>
            </a:r>
            <a:endParaRPr sz="240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24" name="Google Shape;1024;p75"/>
          <p:cNvSpPr/>
          <p:nvPr/>
        </p:nvSpPr>
        <p:spPr>
          <a:xfrm flipH="1" rot="10800000">
            <a:off x="3820750" y="1627625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25" name="Google Shape;1025;p75"/>
          <p:cNvSpPr txBox="1"/>
          <p:nvPr/>
        </p:nvSpPr>
        <p:spPr>
          <a:xfrm>
            <a:off x="228600" y="2061050"/>
            <a:ext cx="7176600" cy="9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Conclusion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With this dashboard, we now understand where the hospital is losing control and how to fix it.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26" name="Google Shape;1026;p75"/>
          <p:cNvSpPr txBox="1"/>
          <p:nvPr/>
        </p:nvSpPr>
        <p:spPr>
          <a:xfrm>
            <a:off x="228475" y="3319575"/>
            <a:ext cx="7042800" cy="11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Call To Action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Request: Immediate approval to form an Implementation Task Force.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the word conclusion is in a black circle (Provided by Tenor)" id="1027" name="Google Shape;102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3125" y="228588"/>
            <a:ext cx="2553525" cy="134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76"/>
          <p:cNvSpPr txBox="1"/>
          <p:nvPr>
            <p:ph type="title"/>
          </p:nvPr>
        </p:nvSpPr>
        <p:spPr>
          <a:xfrm>
            <a:off x="2662050" y="1569925"/>
            <a:ext cx="38199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64"/>
          <p:cNvSpPr txBox="1"/>
          <p:nvPr>
            <p:ph type="title"/>
          </p:nvPr>
        </p:nvSpPr>
        <p:spPr>
          <a:xfrm>
            <a:off x="91950" y="966675"/>
            <a:ext cx="4103100" cy="4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" sz="1400">
                <a:latin typeface="Sora"/>
                <a:ea typeface="Sora"/>
                <a:cs typeface="Sora"/>
                <a:sym typeface="Sora"/>
              </a:rPr>
              <a:t>Resource Misalignment:</a:t>
            </a:r>
            <a:r>
              <a:rPr lang="en" sz="1400">
                <a:latin typeface="Sora"/>
                <a:ea typeface="Sora"/>
                <a:cs typeface="Sora"/>
                <a:sym typeface="Sora"/>
              </a:rPr>
              <a:t> Capacity mismatch (e.g., </a:t>
            </a:r>
            <a:r>
              <a:rPr lang="en" sz="1400">
                <a:latin typeface="Sora"/>
                <a:ea typeface="Sora"/>
                <a:cs typeface="Sora"/>
                <a:sym typeface="Sora"/>
              </a:rPr>
              <a:t>preparing</a:t>
            </a:r>
            <a:r>
              <a:rPr lang="en" sz="1400">
                <a:latin typeface="Sora"/>
                <a:ea typeface="Sora"/>
                <a:cs typeface="Sora"/>
                <a:sym typeface="Sora"/>
              </a:rPr>
              <a:t> beds for teenagers while seniors dominate visits).</a:t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"/>
              <a:buChar char="●"/>
            </a:pPr>
            <a:r>
              <a:t/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b="1" lang="en" sz="1400">
                <a:latin typeface="Sora"/>
                <a:ea typeface="Sora"/>
                <a:cs typeface="Sora"/>
                <a:sym typeface="Sora"/>
              </a:rPr>
              <a:t>Quality Crisis:</a:t>
            </a:r>
            <a:r>
              <a:rPr lang="en" sz="1400">
                <a:latin typeface="Sora"/>
                <a:ea typeface="Sora"/>
                <a:cs typeface="Sora"/>
                <a:sym typeface="Sora"/>
              </a:rPr>
              <a:t> High rate of inconclusive lab test results (35% confirmed) leading to delays.</a:t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"/>
              <a:buChar char="●"/>
            </a:pPr>
            <a:r>
              <a:t/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 sz="1400">
                <a:latin typeface="Sora"/>
                <a:ea typeface="Sora"/>
                <a:cs typeface="Sora"/>
                <a:sym typeface="Sora"/>
              </a:rPr>
              <a:t>Staffing/Billing: Uneven doctor workload and potential financial leakage from low-paying insurance providers.</a:t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"/>
              <a:buChar char="●"/>
            </a:pPr>
            <a:r>
              <a:t/>
            </a:r>
            <a:endParaRPr sz="1400"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 sz="1400">
                <a:latin typeface="Sora"/>
                <a:ea typeface="Sora"/>
                <a:cs typeface="Sora"/>
                <a:sym typeface="Sora"/>
              </a:rPr>
              <a:t>Inventory Risk: Running out of high-demand drugs while low-demand drugs expire.</a:t>
            </a:r>
            <a:endParaRPr sz="140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1" name="Google Shape;941;p64"/>
          <p:cNvSpPr txBox="1"/>
          <p:nvPr/>
        </p:nvSpPr>
        <p:spPr>
          <a:xfrm>
            <a:off x="91950" y="346550"/>
            <a:ext cx="36837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Problem Summary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Military medical units support civilian hospitals strained by ..." id="942" name="Google Shape;942;p64"/>
          <p:cNvPicPr preferRelativeResize="0"/>
          <p:nvPr/>
        </p:nvPicPr>
        <p:blipFill rotWithShape="1">
          <a:blip r:embed="rId3">
            <a:alphaModFix/>
          </a:blip>
          <a:srcRect b="34329" l="1640" r="-1639" t="-34330"/>
          <a:stretch/>
        </p:blipFill>
        <p:spPr>
          <a:xfrm>
            <a:off x="4836650" y="1376663"/>
            <a:ext cx="4228300" cy="32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65"/>
          <p:cNvSpPr txBox="1"/>
          <p:nvPr/>
        </p:nvSpPr>
        <p:spPr>
          <a:xfrm>
            <a:off x="2334650" y="1842175"/>
            <a:ext cx="26994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8" name="Google Shape;948;p65"/>
          <p:cNvSpPr txBox="1"/>
          <p:nvPr/>
        </p:nvSpPr>
        <p:spPr>
          <a:xfrm>
            <a:off x="383025" y="346550"/>
            <a:ext cx="38667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Objective of the Analysis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9" name="Google Shape;949;p65"/>
          <p:cNvSpPr txBox="1"/>
          <p:nvPr/>
        </p:nvSpPr>
        <p:spPr>
          <a:xfrm>
            <a:off x="273600" y="1185550"/>
            <a:ext cx="5106900" cy="3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b="1"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Optimize Resource Allocation:</a:t>
            </a: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 Align capacity (beds, equipment) with actual patient demographics.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Pinpoint Quality Failure: Identify the primary source (Hospital) of inconclusive test results.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Improve Operational Efficiency: Balance staff workload and predict emergency spikes for better scheduling.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Mitigate Financial/Inventory Risk: Identify underpaying insurance providers and optimize medication stock.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Guam Guard medics assist with hospital surge after Typhoon Mawar ..." id="950" name="Google Shape;95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7300" y="3027725"/>
            <a:ext cx="3349427" cy="200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66"/>
          <p:cNvSpPr txBox="1"/>
          <p:nvPr/>
        </p:nvSpPr>
        <p:spPr>
          <a:xfrm>
            <a:off x="583650" y="328300"/>
            <a:ext cx="37392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Data Overview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56" name="Google Shape;956;p66"/>
          <p:cNvSpPr txBox="1"/>
          <p:nvPr/>
        </p:nvSpPr>
        <p:spPr>
          <a:xfrm>
            <a:off x="437750" y="948450"/>
            <a:ext cx="5253000" cy="3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Data Source: City Hospital Dataset (Patient Demographics, Admissions, Billing, Test Results).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Key Columns Used: Age, Gender, Date of Admission, Hospital, Doctor, Insurance Provider, Test Results.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Data Preparation: Creation of new fields like 'Age Group', 'Day of Week'.</a:t>
            </a:r>
            <a:endParaRPr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Targeted Care for Mental Health Issues Rolling Out Across ..." id="957" name="Google Shape;95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8175" y="2649925"/>
            <a:ext cx="2296798" cy="2384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7"/>
          <p:cNvSpPr txBox="1"/>
          <p:nvPr>
            <p:ph idx="2" type="title"/>
          </p:nvPr>
        </p:nvSpPr>
        <p:spPr>
          <a:xfrm>
            <a:off x="126900" y="601925"/>
            <a:ext cx="60555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ra"/>
                <a:ea typeface="Sora"/>
                <a:cs typeface="Sora"/>
                <a:sym typeface="Sora"/>
              </a:rPr>
              <a:t>Key Metrics (KPIs)</a:t>
            </a:r>
            <a:endParaRPr sz="240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63" name="Google Shape;963;p67"/>
          <p:cNvSpPr txBox="1"/>
          <p:nvPr/>
        </p:nvSpPr>
        <p:spPr>
          <a:xfrm>
            <a:off x="228600" y="1459150"/>
            <a:ext cx="5760600" cy="3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Total Patients Analyzed: 55,500 Admissions.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Total Number of Doctors: 40,341 Unique Physicians.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Workload Imbalance: The busiest doctor handles 20 times the average patient workload, demanding immediate schedule balancing.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File:Massachusetts COVID-19 tests by laboratory total patients ..." id="964" name="Google Shape;96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1875" y="3243900"/>
            <a:ext cx="2827100" cy="177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68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Objective title</a:t>
            </a:r>
            <a:endParaRPr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970" name="Google Shape;970;p68"/>
          <p:cNvSpPr txBox="1"/>
          <p:nvPr/>
        </p:nvSpPr>
        <p:spPr>
          <a:xfrm>
            <a:off x="2097525" y="228600"/>
            <a:ext cx="4486800" cy="11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Dashboard Insights 1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Resource Alignment &amp; Staffing</a:t>
            </a:r>
            <a:endParaRPr sz="24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1" name="Google Shape;971;p68"/>
          <p:cNvSpPr txBox="1"/>
          <p:nvPr/>
        </p:nvSpPr>
        <p:spPr>
          <a:xfrm>
            <a:off x="839100" y="1823925"/>
            <a:ext cx="5034600" cy="26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Seniors (&gt;_ 65</a:t>
            </a: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$</a:t>
            </a: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) are the top demographic, justifying an immediate shift in bed configuration.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Workload is highly imbalanced; the Busiest Doctor handles 20 times the average patient load, demanding immediate schedule relief.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72" name="Google Shape;97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4912" y="1038163"/>
            <a:ext cx="3137825" cy="21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69"/>
          <p:cNvSpPr txBox="1"/>
          <p:nvPr>
            <p:ph idx="1" type="subTitle"/>
          </p:nvPr>
        </p:nvSpPr>
        <p:spPr>
          <a:xfrm>
            <a:off x="2176500" y="228600"/>
            <a:ext cx="4626300" cy="8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Dashboard Insights 2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Quality Control Crisis</a:t>
            </a:r>
            <a:endParaRPr sz="2400"/>
          </a:p>
        </p:txBody>
      </p:sp>
      <p:sp>
        <p:nvSpPr>
          <p:cNvPr id="978" name="Google Shape;978;p69"/>
          <p:cNvSpPr txBox="1"/>
          <p:nvPr/>
        </p:nvSpPr>
        <p:spPr>
          <a:xfrm>
            <a:off x="430900" y="1587500"/>
            <a:ext cx="4875900" cy="26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The 35% Inconclusive Test Rate is a major quality failure driving delays and costs.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The problem is pinpointed to Houston Methodist Hospital and Johns Hopkins Hospital, which are the highest contributors of bad results.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79" name="Google Shape;97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602" y="1229375"/>
            <a:ext cx="3413700" cy="20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4" name="Google Shape;984;p70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5" name="Google Shape;985;p70"/>
          <p:cNvSpPr txBox="1"/>
          <p:nvPr>
            <p:ph idx="6" type="subTitle"/>
          </p:nvPr>
        </p:nvSpPr>
        <p:spPr>
          <a:xfrm>
            <a:off x="2176500" y="228600"/>
            <a:ext cx="46263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Dashboard Insights 3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Financial &amp; Inventory Risk</a:t>
            </a:r>
            <a:endParaRPr sz="2400"/>
          </a:p>
        </p:txBody>
      </p:sp>
      <p:sp>
        <p:nvSpPr>
          <p:cNvPr id="986" name="Google Shape;986;p70"/>
          <p:cNvSpPr txBox="1"/>
          <p:nvPr/>
        </p:nvSpPr>
        <p:spPr>
          <a:xfrm>
            <a:off x="498925" y="1596250"/>
            <a:ext cx="49089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The average payment from Aetna is significantly lower, flagging a financial leakage point.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High-demand essential drugs require higher safety stock, while low-demand drugs are at risk of expiration.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987" name="Google Shape;98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775" y="1596250"/>
            <a:ext cx="3608626" cy="27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71"/>
          <p:cNvSpPr txBox="1"/>
          <p:nvPr>
            <p:ph idx="4" type="title"/>
          </p:nvPr>
        </p:nvSpPr>
        <p:spPr>
          <a:xfrm>
            <a:off x="228600" y="457200"/>
            <a:ext cx="5193300" cy="554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rPr>
              <a:t>Deep Dive: Emergency Spikes</a:t>
            </a:r>
            <a:endParaRPr sz="2400">
              <a:solidFill>
                <a:schemeClr val="dk2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cxnSp>
        <p:nvCxnSpPr>
          <p:cNvPr id="993" name="Google Shape;993;p71"/>
          <p:cNvCxnSpPr/>
          <p:nvPr/>
        </p:nvCxnSpPr>
        <p:spPr>
          <a:xfrm>
            <a:off x="1409275" y="1385175"/>
            <a:ext cx="77349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4" name="Google Shape;994;p71"/>
          <p:cNvSpPr txBox="1"/>
          <p:nvPr/>
        </p:nvSpPr>
        <p:spPr>
          <a:xfrm>
            <a:off x="385525" y="1759050"/>
            <a:ext cx="4649100" cy="27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Consistent, predictable emergency spikes occur on Tuesday.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Staffing and resource allocation should be dynamically increased on Tuesdays to prevent ER congestion.</a:t>
            </a:r>
            <a:endParaRPr sz="18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a doctor is holding a cloud with the word data written on it . (Provided by Tenor)" id="995" name="Google Shape;995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025" y="1496776"/>
            <a:ext cx="3804576" cy="2536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